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27B3"/>
    <a:srgbClr val="FFCCFF"/>
    <a:srgbClr val="5E07AD"/>
    <a:srgbClr val="1EE04C"/>
    <a:srgbClr val="A433F9"/>
    <a:srgbClr val="562BC3"/>
    <a:srgbClr val="5D2FD1"/>
    <a:srgbClr val="6A08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50" d="100"/>
          <a:sy n="50" d="100"/>
        </p:scale>
        <p:origin x="2640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442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8136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175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189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554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7844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2528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1780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728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2156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060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D3ADB-56F9-42BE-8B1C-3790CB693B32}" type="datetimeFigureOut">
              <a:rPr lang="es-CO" smtClean="0"/>
              <a:t>11/10/2021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36277-F504-4A8A-9050-CF6EDB26C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760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lustración de dibujos animados de estilo plano de lanzamiento de cohete |  Vector Premi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8" t="11955" r="12825" b="9068"/>
          <a:stretch/>
        </p:blipFill>
        <p:spPr bwMode="auto">
          <a:xfrm>
            <a:off x="166202" y="4000917"/>
            <a:ext cx="957942" cy="99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0" y="11717219"/>
            <a:ext cx="6858000" cy="474781"/>
          </a:xfrm>
          <a:prstGeom prst="rect">
            <a:avLst/>
          </a:prstGeom>
          <a:solidFill>
            <a:srgbClr val="4F27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/>
          <p:cNvSpPr txBox="1"/>
          <p:nvPr/>
        </p:nvSpPr>
        <p:spPr>
          <a:xfrm>
            <a:off x="260770" y="3396418"/>
            <a:ext cx="631371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L</a:t>
            </a:r>
            <a:r>
              <a:rPr lang="es-CO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a Autoevaluación </a:t>
            </a:r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es la base de los procesos de aseguramiento y acreditación de alta calidad tanto institucional como de programas.</a:t>
            </a:r>
          </a:p>
          <a:p>
            <a:pPr algn="just"/>
            <a:endParaRPr lang="es-CO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r"/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Como producto de estos procesos se genera información documental, estadística y de percepción, lo que nos permite identificar y reconocer fortalezas y oportunidades. </a:t>
            </a:r>
          </a:p>
          <a:p>
            <a:pPr algn="just"/>
            <a:endParaRPr lang="es-CO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es-CO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La autoevaluación </a:t>
            </a:r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consiste en el ejercicio permanente de reflexión, reconocimiento, diagnostico, revisión, e intervención que lleva a cabo la institución sobre sí misma o sobre un programa académico, donde se involucra a toda la comunidad académica, con el objetivo de valorar el desarrollo de sus funciones sustantivas.</a:t>
            </a:r>
          </a:p>
          <a:p>
            <a:pPr algn="just"/>
            <a:endParaRPr lang="es-CO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El proceso de </a:t>
            </a:r>
            <a:r>
              <a:rPr lang="es-CO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autoevaluación</a:t>
            </a:r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finaliza y aterriza con un informe de Autoevaluación, el cual debe contener los resultados de la autoevaluación y un plan de mejoramiento</a:t>
            </a:r>
            <a:endParaRPr lang="es-CO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2838353"/>
            <a:ext cx="6858000" cy="461665"/>
          </a:xfrm>
          <a:prstGeom prst="rect">
            <a:avLst/>
          </a:prstGeom>
          <a:solidFill>
            <a:srgbClr val="A433F9"/>
          </a:solidFill>
          <a:effectLst>
            <a:glow rad="101600">
              <a:srgbClr val="A433F9">
                <a:alpha val="60000"/>
              </a:srgbClr>
            </a:glo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s-CO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¿</a:t>
            </a:r>
            <a:r>
              <a:rPr lang="es-CO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Conoces que es la Autoevaluación?</a:t>
            </a:r>
            <a:endParaRPr lang="es-CO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0" y="7115156"/>
            <a:ext cx="6858000" cy="830997"/>
          </a:xfrm>
          <a:prstGeom prst="rect">
            <a:avLst/>
          </a:prstGeom>
          <a:solidFill>
            <a:srgbClr val="4F27B3"/>
          </a:solidFill>
          <a:effectLst>
            <a:glow rad="101600">
              <a:srgbClr val="4F27B3">
                <a:alpha val="60000"/>
              </a:srgbClr>
            </a:glo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¿Conoces quienes hacen parte del proceso de la Autoevaluación?</a:t>
            </a:r>
            <a:endParaRPr lang="es-CO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272142" y="8139820"/>
            <a:ext cx="6313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En </a:t>
            </a:r>
            <a:r>
              <a:rPr lang="es-CO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UNICOMFACAUCA</a:t>
            </a:r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la autoevaluación es un proceso participativo, del cual hacen parte la comunidad académica</a:t>
            </a:r>
            <a:endParaRPr lang="es-CO" sz="1400" i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3"/>
          <a:srcRect b="7096"/>
          <a:stretch/>
        </p:blipFill>
        <p:spPr>
          <a:xfrm>
            <a:off x="260770" y="8805570"/>
            <a:ext cx="1585270" cy="974184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554685" y="9742574"/>
            <a:ext cx="1138918" cy="276999"/>
          </a:xfrm>
          <a:prstGeom prst="rect">
            <a:avLst/>
          </a:prstGeom>
          <a:solidFill>
            <a:srgbClr val="4F27B3"/>
          </a:solidFill>
          <a:ln>
            <a:solidFill>
              <a:srgbClr val="5E07A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Estudiantes</a:t>
            </a:r>
            <a:endParaRPr lang="es-CO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973" y="8713508"/>
            <a:ext cx="1822461" cy="1214003"/>
          </a:xfrm>
          <a:prstGeom prst="rect">
            <a:avLst/>
          </a:prstGeom>
        </p:spPr>
      </p:pic>
      <p:sp>
        <p:nvSpPr>
          <p:cNvPr id="23" name="CuadroTexto 22"/>
          <p:cNvSpPr txBox="1"/>
          <p:nvPr/>
        </p:nvSpPr>
        <p:spPr>
          <a:xfrm>
            <a:off x="3144255" y="9790020"/>
            <a:ext cx="1138918" cy="276999"/>
          </a:xfrm>
          <a:prstGeom prst="rect">
            <a:avLst/>
          </a:prstGeom>
          <a:solidFill>
            <a:srgbClr val="A433F9"/>
          </a:solidFill>
          <a:effectLst>
            <a:glow rad="101600">
              <a:srgbClr val="A433F9">
                <a:alpha val="60000"/>
              </a:srgbClr>
            </a:glo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es-CO" sz="1200" dirty="0" smtClean="0"/>
              <a:t>Profesores</a:t>
            </a:r>
            <a:endParaRPr lang="es-CO" sz="1200" dirty="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5209" y="8531707"/>
            <a:ext cx="1661392" cy="1661392"/>
          </a:xfrm>
          <a:prstGeom prst="rect">
            <a:avLst/>
          </a:prstGeom>
        </p:spPr>
      </p:pic>
      <p:sp>
        <p:nvSpPr>
          <p:cNvPr id="25" name="CuadroTexto 24"/>
          <p:cNvSpPr txBox="1"/>
          <p:nvPr/>
        </p:nvSpPr>
        <p:spPr>
          <a:xfrm>
            <a:off x="5419556" y="10050552"/>
            <a:ext cx="1323600" cy="461665"/>
          </a:xfrm>
          <a:prstGeom prst="rect">
            <a:avLst/>
          </a:prstGeom>
          <a:solidFill>
            <a:srgbClr val="4F27B3"/>
          </a:solidFill>
          <a:ln>
            <a:solidFill>
              <a:srgbClr val="5E07A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Directivas y Administrativas</a:t>
            </a:r>
            <a:endParaRPr lang="es-CO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6534" y1="10983" x2="15737" y2="79769"/>
                        <a14:foregroundMark x1="19124" y1="12428" x2="20319" y2="67341"/>
                        <a14:foregroundMark x1="12151" y1="14740" x2="11753" y2="22543"/>
                        <a14:foregroundMark x1="11355" y1="16474" x2="11355" y2="16474"/>
                        <a14:foregroundMark x1="30478" y1="10983" x2="36853" y2="84104"/>
                        <a14:foregroundMark x1="28884" y1="49422" x2="30080" y2="55202"/>
                        <a14:foregroundMark x1="31076" y1="72543" x2="30677" y2="83526"/>
                        <a14:foregroundMark x1="23705" y1="80636" x2="23705" y2="80636"/>
                        <a14:foregroundMark x1="41633" y1="28035" x2="40637" y2="36127"/>
                        <a14:foregroundMark x1="40040" y1="34104" x2="38446" y2="37861"/>
                        <a14:foregroundMark x1="26295" y1="17052" x2="26693" y2="23410"/>
                        <a14:foregroundMark x1="25299" y1="18786" x2="25299" y2="18786"/>
                        <a14:foregroundMark x1="37251" y1="13584" x2="37251" y2="13584"/>
                        <a14:foregroundMark x1="50398" y1="7803" x2="50199" y2="28902"/>
                        <a14:foregroundMark x1="42829" y1="13295" x2="42829" y2="13295"/>
                        <a14:foregroundMark x1="55578" y1="10983" x2="55179" y2="18786"/>
                        <a14:foregroundMark x1="28486" y1="86416" x2="30080" y2="84393"/>
                        <a14:foregroundMark x1="32072" y1="82659" x2="31873" y2="84682"/>
                        <a14:foregroundMark x1="36653" y1="83526" x2="40040" y2="86705"/>
                        <a14:foregroundMark x1="36056" y1="83526" x2="36056" y2="85549"/>
                        <a14:foregroundMark x1="49004" y1="41329" x2="51992" y2="45954"/>
                        <a14:foregroundMark x1="42430" y1="59827" x2="42430" y2="63295"/>
                        <a14:foregroundMark x1="65139" y1="9538" x2="70518" y2="16474"/>
                        <a14:foregroundMark x1="70518" y1="16474" x2="64741" y2="81503"/>
                        <a14:foregroundMark x1="65737" y1="19653" x2="65737" y2="53179"/>
                        <a14:foregroundMark x1="61155" y1="56358" x2="60956" y2="58671"/>
                        <a14:foregroundMark x1="61155" y1="84971" x2="62948" y2="84971"/>
                        <a14:foregroundMark x1="80279" y1="10116" x2="83068" y2="76012"/>
                        <a14:foregroundMark x1="76494" y1="46243" x2="76892" y2="52890"/>
                        <a14:foregroundMark x1="79283" y1="79191" x2="75299" y2="82081"/>
                        <a14:foregroundMark x1="83267" y1="78324" x2="80478" y2="82659"/>
                        <a14:foregroundMark x1="79681" y1="80925" x2="77092" y2="81792"/>
                        <a14:foregroundMark x1="83466" y1="80925" x2="81673" y2="82659"/>
                        <a14:foregroundMark x1="59363" y1="16185" x2="59363" y2="16185"/>
                        <a14:foregroundMark x1="56175" y1="13295" x2="56175" y2="13295"/>
                        <a14:foregroundMark x1="72311" y1="14740" x2="72311" y2="14740"/>
                        <a14:foregroundMark x1="75100" y1="15607" x2="75100" y2="15607"/>
                        <a14:foregroundMark x1="86454" y1="15029" x2="86454" y2="150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5584" y="10052144"/>
            <a:ext cx="1793410" cy="1236096"/>
          </a:xfrm>
          <a:prstGeom prst="rect">
            <a:avLst/>
          </a:prstGeom>
        </p:spPr>
      </p:pic>
      <p:sp>
        <p:nvSpPr>
          <p:cNvPr id="27" name="CuadroTexto 26"/>
          <p:cNvSpPr txBox="1"/>
          <p:nvPr/>
        </p:nvSpPr>
        <p:spPr>
          <a:xfrm>
            <a:off x="241778" y="10846256"/>
            <a:ext cx="1138918" cy="276999"/>
          </a:xfrm>
          <a:prstGeom prst="rect">
            <a:avLst/>
          </a:prstGeom>
          <a:solidFill>
            <a:srgbClr val="A433F9"/>
          </a:solidFill>
          <a:effectLst>
            <a:glow rad="101600">
              <a:srgbClr val="A433F9">
                <a:alpha val="60000"/>
              </a:srgbClr>
            </a:glo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es-CO" sz="1200" dirty="0" smtClean="0"/>
              <a:t>Egresados</a:t>
            </a:r>
            <a:endParaRPr lang="es-CO" sz="1200" dirty="0"/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8"/>
          <a:srcRect l="4136" t="9248" r="6408" b="16631"/>
          <a:stretch/>
        </p:blipFill>
        <p:spPr>
          <a:xfrm>
            <a:off x="3668295" y="10152820"/>
            <a:ext cx="1336914" cy="1107729"/>
          </a:xfrm>
          <a:prstGeom prst="rect">
            <a:avLst/>
          </a:prstGeom>
        </p:spPr>
      </p:pic>
      <p:sp>
        <p:nvSpPr>
          <p:cNvPr id="29" name="CuadroTexto 28"/>
          <p:cNvSpPr txBox="1"/>
          <p:nvPr/>
        </p:nvSpPr>
        <p:spPr>
          <a:xfrm>
            <a:off x="4992710" y="10957295"/>
            <a:ext cx="1323600" cy="276999"/>
          </a:xfrm>
          <a:prstGeom prst="rect">
            <a:avLst/>
          </a:prstGeom>
          <a:solidFill>
            <a:srgbClr val="A433F9"/>
          </a:solidFill>
          <a:effectLst>
            <a:glow rad="101600">
              <a:srgbClr val="A433F9">
                <a:alpha val="60000"/>
              </a:srgbClr>
            </a:glo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es-CO" sz="1200" dirty="0" smtClean="0"/>
              <a:t>Empresarios</a:t>
            </a:r>
            <a:endParaRPr lang="es-CO" sz="12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74" y="0"/>
            <a:ext cx="6858000" cy="278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42" y="8941412"/>
            <a:ext cx="2246358" cy="301319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11717219"/>
            <a:ext cx="6858000" cy="474781"/>
          </a:xfrm>
          <a:prstGeom prst="rect">
            <a:avLst/>
          </a:prstGeom>
          <a:solidFill>
            <a:srgbClr val="4F27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/>
          <p:cNvSpPr txBox="1"/>
          <p:nvPr/>
        </p:nvSpPr>
        <p:spPr>
          <a:xfrm>
            <a:off x="674642" y="1338944"/>
            <a:ext cx="517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Boletín N°1 </a:t>
            </a:r>
          </a:p>
          <a:p>
            <a:pPr algn="ctr"/>
            <a:r>
              <a:rPr lang="es-CO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Aseguramiento de la Calidad</a:t>
            </a:r>
            <a:endParaRPr lang="es-CO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0" y="3032825"/>
            <a:ext cx="6858000" cy="461665"/>
          </a:xfrm>
          <a:prstGeom prst="rect">
            <a:avLst/>
          </a:prstGeom>
          <a:solidFill>
            <a:srgbClr val="A433F9"/>
          </a:solidFill>
          <a:effectLst>
            <a:glow rad="101600">
              <a:srgbClr val="A433F9">
                <a:alpha val="60000"/>
              </a:srgbClr>
            </a:glo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¿Sabes para que sirve la Autoevaluación</a:t>
            </a:r>
            <a:endParaRPr lang="es-CO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98919" y="3890604"/>
            <a:ext cx="635725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La autoevaluación </a:t>
            </a:r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en </a:t>
            </a:r>
            <a:r>
              <a:rPr lang="es-CO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UNICOMFACAUCA</a:t>
            </a:r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es una actividad fundamental asociada al sistema integrado de gestión de la calidad que conduce a ofrecer un servicio de excelente calidad, y a su vez se constituye en un elemento inherente de sus funciones sustantivas.</a:t>
            </a:r>
          </a:p>
          <a:p>
            <a:pPr algn="just"/>
            <a:endParaRPr lang="es-CO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El proceso sirve para:</a:t>
            </a:r>
          </a:p>
          <a:p>
            <a:pPr algn="just"/>
            <a:endParaRPr lang="es-CO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Determinar la diferencia entre el estado óptimo de los programas académicos y el estado real en el que se encuentran.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Consolidar una cultura de autoevaluación y calidad en los programas de formación en los niveles de pregrado y posgrado.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Construir planes de mejoramiento que acerquen los programas a los niveles de excelencia definidos por las comunidades académicas. 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proponer modificaciones para su innovación y actualización permanente.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s-CO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Direccionar las actividades y procesos de los programas hacia la realización de la misión y el logro de la visión institucional y de los programas. 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3105150" y="8838890"/>
            <a:ext cx="3517900" cy="2546691"/>
          </a:xfrm>
          <a:prstGeom prst="roundRect">
            <a:avLst/>
          </a:prstGeom>
          <a:noFill/>
          <a:ln>
            <a:solidFill>
              <a:srgbClr val="5E07AD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Actualmente Unicomfacauca se encuentra en ruta de Re-acreditación en alta calidad en el Consejo Nacional de Acreditación CNA de tres de sus programas académicos: </a:t>
            </a:r>
            <a:r>
              <a:rPr lang="es-CO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Tecnología en Gestión Gastronómica, Tecnología Agroambiental, Ingeniería de Sistemas</a:t>
            </a:r>
            <a:endParaRPr lang="es-CO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98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02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360</Words>
  <Application>Microsoft Office PowerPoint</Application>
  <PresentationFormat>Panorámica</PresentationFormat>
  <Paragraphs>28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Wingdings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Usuario de Windows</cp:lastModifiedBy>
  <cp:revision>14</cp:revision>
  <dcterms:created xsi:type="dcterms:W3CDTF">2021-06-29T16:53:02Z</dcterms:created>
  <dcterms:modified xsi:type="dcterms:W3CDTF">2021-10-11T23:21:47Z</dcterms:modified>
</cp:coreProperties>
</file>